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4" r:id="rId4"/>
    <p:sldId id="261" r:id="rId5"/>
    <p:sldId id="263" r:id="rId6"/>
    <p:sldId id="260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8642C5-39F3-4F7E-B429-9AAB41DD4597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8BC524-7A79-4C39-88B7-68ED1F263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gi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857233"/>
            <a:ext cx="8458200" cy="4500593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42910" y="1142984"/>
            <a:ext cx="8072494" cy="3857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chemeClr val="bg1"/>
                </a:solidFill>
              </a:rPr>
              <a:t>ПРОИЗВОДНАЯ</a:t>
            </a:r>
            <a:r>
              <a:rPr lang="en-US" sz="6000" b="1" i="1" dirty="0" smtClean="0">
                <a:solidFill>
                  <a:schemeClr val="bg1"/>
                </a:solidFill>
              </a:rPr>
              <a:t> </a:t>
            </a:r>
            <a:r>
              <a:rPr lang="ru-RU" sz="6000" b="1" i="1" dirty="0" smtClean="0">
                <a:solidFill>
                  <a:schemeClr val="bg1"/>
                </a:solidFill>
              </a:rPr>
              <a:t>сложной функции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r>
              <a:rPr lang="ru-RU" sz="2100" dirty="0">
                <a:solidFill>
                  <a:srgbClr val="0070C0"/>
                </a:solidFill>
              </a:rPr>
              <a:t>Обобщение, систематизация и углубление знаний о производной. Выявление уровня усвоения вопросов теории по теме, а так же уровня </a:t>
            </a:r>
            <a:r>
              <a:rPr lang="ru-RU" sz="2100" dirty="0" err="1">
                <a:solidFill>
                  <a:srgbClr val="0070C0"/>
                </a:solidFill>
              </a:rPr>
              <a:t>сформированности</a:t>
            </a:r>
            <a:r>
              <a:rPr lang="ru-RU" sz="2100" dirty="0">
                <a:solidFill>
                  <a:srgbClr val="0070C0"/>
                </a:solidFill>
              </a:rPr>
              <a:t> умений по решению задач на применение знаний о производной.</a:t>
            </a:r>
          </a:p>
          <a:p>
            <a:r>
              <a:rPr lang="ru-RU" sz="2100" dirty="0">
                <a:solidFill>
                  <a:srgbClr val="0070C0"/>
                </a:solidFill>
              </a:rPr>
              <a:t>Развитие умений в применении знаний в конкретной ситуации; развитие логического мышления, умений сравнивать, обобщать, правильно излагать мысли; развитие самостоятельной деятельности учащихся.</a:t>
            </a:r>
          </a:p>
          <a:p>
            <a:r>
              <a:rPr lang="ru-RU" sz="2100" dirty="0">
                <a:solidFill>
                  <a:srgbClr val="0070C0"/>
                </a:solidFill>
              </a:rPr>
              <a:t>Воспитание культуры труда, общения, навыков самоконтроля, взаимоконтроля и взаимопомощи; формирование познавательного интереса.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288" y="333375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Цели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458200" cy="122237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УСТНО:</a:t>
            </a:r>
            <a:br>
              <a:rPr lang="ru-RU" sz="2400" b="1" dirty="0" smtClean="0"/>
            </a:br>
            <a:r>
              <a:rPr lang="ru-RU" sz="2400" dirty="0" smtClean="0"/>
              <a:t>Вычислите производную следующих функций: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458200" cy="5286412"/>
          </a:xfrm>
        </p:spPr>
        <p:txBody>
          <a:bodyPr>
            <a:normAutofit fontScale="32500" lnSpcReduction="20000"/>
          </a:bodyPr>
          <a:lstStyle/>
          <a:p>
            <a:endParaRPr lang="ru-RU" sz="4000" dirty="0" smtClean="0"/>
          </a:p>
          <a:p>
            <a:pPr marL="742950" indent="-742950"/>
            <a:r>
              <a:rPr lang="ru-RU" sz="7000" dirty="0" smtClean="0">
                <a:latin typeface="Calibri" pitchFamily="34" charset="0"/>
              </a:rPr>
              <a:t>   1)  </a:t>
            </a:r>
            <a:r>
              <a:rPr lang="en-US" sz="7000" dirty="0" smtClean="0">
                <a:latin typeface="Calibri" pitchFamily="34" charset="0"/>
              </a:rPr>
              <a:t>y </a:t>
            </a:r>
            <a:r>
              <a:rPr lang="en-US" sz="7000" dirty="0" smtClean="0">
                <a:latin typeface="Calibri" pitchFamily="34" charset="0"/>
              </a:rPr>
              <a:t>=</a:t>
            </a:r>
            <a:r>
              <a:rPr lang="ru-RU" sz="7000" dirty="0" smtClean="0">
                <a:latin typeface="Calibri" pitchFamily="34" charset="0"/>
              </a:rPr>
              <a:t>7,5 </a:t>
            </a:r>
            <a:r>
              <a:rPr lang="ru-RU" sz="7000" dirty="0" smtClean="0">
                <a:latin typeface="Calibri" pitchFamily="34" charset="0"/>
              </a:rPr>
              <a:t>                                       </a:t>
            </a:r>
            <a:r>
              <a:rPr lang="ru-RU" sz="7000" dirty="0" smtClean="0">
                <a:latin typeface="Calibri" pitchFamily="34" charset="0"/>
              </a:rPr>
              <a:t>2</a:t>
            </a:r>
            <a:r>
              <a:rPr lang="ru-RU" sz="7000" dirty="0" smtClean="0">
                <a:latin typeface="Calibri" pitchFamily="34" charset="0"/>
              </a:rPr>
              <a:t>) </a:t>
            </a:r>
            <a:r>
              <a:rPr lang="ru-RU" sz="7000" dirty="0" smtClean="0">
                <a:latin typeface="Calibri" pitchFamily="34" charset="0"/>
              </a:rPr>
              <a:t>  </a:t>
            </a:r>
            <a:r>
              <a:rPr lang="en-US" sz="7000" dirty="0" smtClean="0">
                <a:latin typeface="Calibri" pitchFamily="34" charset="0"/>
              </a:rPr>
              <a:t>y =</a:t>
            </a:r>
            <a:r>
              <a:rPr lang="ru-RU" sz="7000" dirty="0" smtClean="0">
                <a:latin typeface="Calibri" pitchFamily="34" charset="0"/>
              </a:rPr>
              <a:t>7,5</a:t>
            </a:r>
            <a:r>
              <a:rPr lang="en-US" sz="7000" dirty="0" smtClean="0">
                <a:latin typeface="Calibri" pitchFamily="34" charset="0"/>
              </a:rPr>
              <a:t>x </a:t>
            </a:r>
            <a:endParaRPr lang="ru-RU" sz="7000" dirty="0" smtClean="0">
              <a:latin typeface="Calibri" pitchFamily="34" charset="0"/>
            </a:endParaRPr>
          </a:p>
          <a:p>
            <a:r>
              <a:rPr lang="ru-RU" sz="7000" dirty="0" smtClean="0">
                <a:latin typeface="Calibri" pitchFamily="34" charset="0"/>
              </a:rPr>
              <a:t>  </a:t>
            </a:r>
            <a:endParaRPr lang="ru-RU" sz="7000" dirty="0" smtClean="0">
              <a:latin typeface="Calibri" pitchFamily="34" charset="0"/>
            </a:endParaRPr>
          </a:p>
          <a:p>
            <a:pPr marL="742950" indent="-742950"/>
            <a:r>
              <a:rPr lang="ru-RU" sz="7000" dirty="0" smtClean="0">
                <a:latin typeface="Calibri" pitchFamily="34" charset="0"/>
              </a:rPr>
              <a:t>   3) </a:t>
            </a:r>
            <a:r>
              <a:rPr lang="en-US" sz="7000" dirty="0" smtClean="0">
                <a:latin typeface="Calibri" pitchFamily="34" charset="0"/>
              </a:rPr>
              <a:t>y </a:t>
            </a:r>
            <a:r>
              <a:rPr lang="en-US" sz="7000" dirty="0" smtClean="0">
                <a:latin typeface="Calibri" pitchFamily="34" charset="0"/>
              </a:rPr>
              <a:t>=</a:t>
            </a:r>
            <a:r>
              <a:rPr lang="ru-RU" sz="7000" dirty="0" smtClean="0">
                <a:latin typeface="Calibri" pitchFamily="34" charset="0"/>
              </a:rPr>
              <a:t>5,1</a:t>
            </a:r>
            <a:r>
              <a:rPr lang="en-US" sz="7000" dirty="0" smtClean="0">
                <a:latin typeface="Calibri" pitchFamily="34" charset="0"/>
              </a:rPr>
              <a:t>x</a:t>
            </a:r>
            <a:r>
              <a:rPr lang="ru-RU" sz="7000" dirty="0" smtClean="0">
                <a:latin typeface="Calibri" pitchFamily="34" charset="0"/>
              </a:rPr>
              <a:t>+2,3                                </a:t>
            </a:r>
            <a:r>
              <a:rPr lang="ru-RU" sz="7000" dirty="0" smtClean="0">
                <a:latin typeface="Calibri" pitchFamily="34" charset="0"/>
              </a:rPr>
              <a:t>4)   </a:t>
            </a:r>
            <a:r>
              <a:rPr lang="en-US" sz="7000" dirty="0" smtClean="0">
                <a:latin typeface="Calibri" pitchFamily="34" charset="0"/>
              </a:rPr>
              <a:t>y = x²</a:t>
            </a:r>
            <a:r>
              <a:rPr lang="ru-RU" sz="7000" dirty="0" smtClean="0">
                <a:latin typeface="Calibri" pitchFamily="34" charset="0"/>
              </a:rPr>
              <a:t>    </a:t>
            </a:r>
          </a:p>
          <a:p>
            <a:pPr marL="742950" indent="-742950"/>
            <a:r>
              <a:rPr lang="ru-RU" sz="7000" dirty="0" smtClean="0">
                <a:latin typeface="Calibri" pitchFamily="34" charset="0"/>
              </a:rPr>
              <a:t>  </a:t>
            </a:r>
          </a:p>
          <a:p>
            <a:pPr marL="742950" indent="-742950"/>
            <a:r>
              <a:rPr lang="ru-RU" sz="7000" dirty="0" smtClean="0">
                <a:latin typeface="Calibri" pitchFamily="34" charset="0"/>
              </a:rPr>
              <a:t>   5) </a:t>
            </a:r>
            <a:r>
              <a:rPr lang="en-US" sz="7000" dirty="0" smtClean="0">
                <a:latin typeface="Calibri" pitchFamily="34" charset="0"/>
              </a:rPr>
              <a:t>y </a:t>
            </a:r>
            <a:r>
              <a:rPr lang="en-US" sz="7000" dirty="0" smtClean="0">
                <a:latin typeface="Calibri" pitchFamily="34" charset="0"/>
              </a:rPr>
              <a:t>= 5x² </a:t>
            </a:r>
            <a:r>
              <a:rPr lang="ru-RU" sz="7000" dirty="0" smtClean="0">
                <a:latin typeface="Calibri" pitchFamily="34" charset="0"/>
              </a:rPr>
              <a:t>                                       </a:t>
            </a:r>
            <a:r>
              <a:rPr lang="en-US" sz="7000" dirty="0" smtClean="0">
                <a:latin typeface="Calibri" pitchFamily="34" charset="0"/>
              </a:rPr>
              <a:t>6</a:t>
            </a:r>
            <a:r>
              <a:rPr lang="ru-RU" sz="7000" dirty="0" smtClean="0">
                <a:latin typeface="Calibri" pitchFamily="34" charset="0"/>
              </a:rPr>
              <a:t>)  </a:t>
            </a:r>
            <a:r>
              <a:rPr lang="en-US" sz="7000" dirty="0" smtClean="0">
                <a:latin typeface="Calibri" pitchFamily="34" charset="0"/>
              </a:rPr>
              <a:t>y = sin x + 4</a:t>
            </a:r>
            <a:r>
              <a:rPr lang="ru-RU" sz="7000" dirty="0" smtClean="0">
                <a:latin typeface="Calibri" pitchFamily="34" charset="0"/>
              </a:rPr>
              <a:t>   </a:t>
            </a:r>
            <a:endParaRPr lang="ru-RU" sz="7000" dirty="0" smtClean="0">
              <a:latin typeface="Calibri" pitchFamily="34" charset="0"/>
            </a:endParaRPr>
          </a:p>
          <a:p>
            <a:pPr marL="742950" indent="-742950"/>
            <a:r>
              <a:rPr lang="ru-RU" sz="7000" dirty="0" smtClean="0">
                <a:latin typeface="Calibri" pitchFamily="34" charset="0"/>
              </a:rPr>
              <a:t> </a:t>
            </a:r>
            <a:endParaRPr lang="ru-RU" sz="7000" dirty="0" smtClean="0">
              <a:latin typeface="Calibri" pitchFamily="34" charset="0"/>
            </a:endParaRPr>
          </a:p>
          <a:p>
            <a:r>
              <a:rPr lang="ru-RU" sz="7000" dirty="0" smtClean="0">
                <a:latin typeface="Calibri" pitchFamily="34" charset="0"/>
              </a:rPr>
              <a:t>   </a:t>
            </a:r>
            <a:r>
              <a:rPr lang="en-US" sz="7000" dirty="0" smtClean="0">
                <a:latin typeface="Calibri" pitchFamily="34" charset="0"/>
              </a:rPr>
              <a:t>7</a:t>
            </a:r>
            <a:r>
              <a:rPr lang="ru-RU" sz="7000" dirty="0" smtClean="0">
                <a:latin typeface="Calibri" pitchFamily="34" charset="0"/>
              </a:rPr>
              <a:t>) </a:t>
            </a:r>
            <a:r>
              <a:rPr lang="en-US" sz="7000" dirty="0" smtClean="0">
                <a:latin typeface="Calibri" pitchFamily="34" charset="0"/>
              </a:rPr>
              <a:t>y = x</a:t>
            </a:r>
            <a:r>
              <a:rPr lang="en-US" sz="7000" baseline="30000" dirty="0" smtClean="0">
                <a:latin typeface="Calibri" pitchFamily="34" charset="0"/>
              </a:rPr>
              <a:t>3</a:t>
            </a:r>
            <a:r>
              <a:rPr lang="en-US" sz="7000" dirty="0" smtClean="0">
                <a:latin typeface="Calibri" pitchFamily="34" charset="0"/>
              </a:rPr>
              <a:t>  + 4x</a:t>
            </a:r>
            <a:r>
              <a:rPr lang="en-US" sz="7000" baseline="30000" dirty="0" smtClean="0">
                <a:latin typeface="Calibri" pitchFamily="34" charset="0"/>
              </a:rPr>
              <a:t>5</a:t>
            </a:r>
            <a:r>
              <a:rPr lang="ru-RU" sz="7000" dirty="0" smtClean="0">
                <a:latin typeface="Calibri" pitchFamily="34" charset="0"/>
              </a:rPr>
              <a:t>                              </a:t>
            </a:r>
            <a:r>
              <a:rPr lang="en-US" sz="7000" dirty="0" smtClean="0">
                <a:latin typeface="Calibri" pitchFamily="34" charset="0"/>
              </a:rPr>
              <a:t>8</a:t>
            </a:r>
            <a:r>
              <a:rPr lang="en-US" sz="7000" dirty="0" smtClean="0">
                <a:latin typeface="Calibri" pitchFamily="34" charset="0"/>
              </a:rPr>
              <a:t>) y = </a:t>
            </a:r>
            <a:r>
              <a:rPr lang="en-US" sz="7000" dirty="0" err="1" smtClean="0">
                <a:latin typeface="Calibri" pitchFamily="34" charset="0"/>
              </a:rPr>
              <a:t>cosx</a:t>
            </a:r>
            <a:r>
              <a:rPr lang="en-US" sz="7000" dirty="0" smtClean="0">
                <a:latin typeface="Calibri" pitchFamily="34" charset="0"/>
              </a:rPr>
              <a:t> + 2x  </a:t>
            </a:r>
            <a:endParaRPr lang="ru-RU" sz="7000" dirty="0" smtClean="0">
              <a:latin typeface="Calibri" pitchFamily="34" charset="0"/>
            </a:endParaRPr>
          </a:p>
          <a:p>
            <a:endParaRPr lang="ru-RU" sz="7000" dirty="0" smtClean="0">
              <a:latin typeface="Calibri" pitchFamily="34" charset="0"/>
            </a:endParaRPr>
          </a:p>
          <a:p>
            <a:r>
              <a:rPr lang="ru-RU" sz="7000" dirty="0" smtClean="0">
                <a:latin typeface="Calibri" pitchFamily="34" charset="0"/>
              </a:rPr>
              <a:t>   </a:t>
            </a:r>
            <a:r>
              <a:rPr lang="en-US" sz="7000" dirty="0" smtClean="0">
                <a:latin typeface="Calibri" pitchFamily="34" charset="0"/>
              </a:rPr>
              <a:t>9</a:t>
            </a:r>
            <a:r>
              <a:rPr lang="en-US" sz="7000" dirty="0" smtClean="0">
                <a:latin typeface="Calibri" pitchFamily="34" charset="0"/>
              </a:rPr>
              <a:t>) y = 3x³+</a:t>
            </a:r>
            <a:r>
              <a:rPr lang="ru-RU" sz="7000" dirty="0" smtClean="0">
                <a:latin typeface="Calibri" pitchFamily="34" charset="0"/>
              </a:rPr>
              <a:t> </a:t>
            </a:r>
            <a:r>
              <a:rPr lang="en-US" sz="7000" dirty="0" err="1" smtClean="0">
                <a:latin typeface="Calibri" pitchFamily="34" charset="0"/>
              </a:rPr>
              <a:t>tg</a:t>
            </a:r>
            <a:r>
              <a:rPr lang="en-US" sz="7000" dirty="0" smtClean="0">
                <a:latin typeface="Calibri" pitchFamily="34" charset="0"/>
              </a:rPr>
              <a:t> </a:t>
            </a:r>
            <a:r>
              <a:rPr lang="en-US" sz="7000" dirty="0" smtClean="0">
                <a:latin typeface="Calibri" pitchFamily="34" charset="0"/>
              </a:rPr>
              <a:t>x</a:t>
            </a:r>
            <a:r>
              <a:rPr lang="ru-RU" sz="7000" dirty="0" smtClean="0">
                <a:latin typeface="Calibri" pitchFamily="34" charset="0"/>
              </a:rPr>
              <a:t>                            </a:t>
            </a:r>
            <a:r>
              <a:rPr lang="en-US" sz="7000" dirty="0" smtClean="0">
                <a:latin typeface="Calibri" pitchFamily="34" charset="0"/>
              </a:rPr>
              <a:t>10</a:t>
            </a:r>
            <a:r>
              <a:rPr lang="en-US" sz="7000" dirty="0" smtClean="0">
                <a:latin typeface="Calibri" pitchFamily="34" charset="0"/>
              </a:rPr>
              <a:t>) y = 2 </a:t>
            </a:r>
            <a:r>
              <a:rPr lang="en-US" sz="7000" dirty="0" err="1" smtClean="0">
                <a:latin typeface="Calibri" pitchFamily="34" charset="0"/>
              </a:rPr>
              <a:t>cosx</a:t>
            </a:r>
            <a:r>
              <a:rPr lang="en-US" sz="7000" dirty="0" smtClean="0">
                <a:latin typeface="Calibri" pitchFamily="34" charset="0"/>
              </a:rPr>
              <a:t> + sin x</a:t>
            </a:r>
            <a:endParaRPr lang="ru-RU" sz="7000" dirty="0" smtClean="0">
              <a:latin typeface="Calibri" pitchFamily="34" charset="0"/>
            </a:endParaRPr>
          </a:p>
          <a:p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             </a:t>
            </a:r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                        </a:t>
            </a:r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                   </a:t>
            </a:r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                        </a:t>
            </a:r>
            <a:endParaRPr lang="ru-RU" sz="4000" dirty="0" smtClean="0">
              <a:latin typeface="Calibri"/>
            </a:endParaRPr>
          </a:p>
          <a:p>
            <a:r>
              <a:rPr lang="ru-RU" sz="4000" dirty="0" smtClean="0">
                <a:latin typeface="Calibri"/>
              </a:rPr>
              <a:t>                        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CC0000"/>
                </a:solidFill>
              </a:rPr>
              <a:t>Сложная функция</a:t>
            </a:r>
            <a:r>
              <a:rPr lang="ru-RU"/>
              <a:t>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Пусть </a:t>
            </a:r>
            <a:r>
              <a:rPr lang="ru-RU" dirty="0" smtClean="0"/>
              <a:t>задана сложная функция  </a:t>
            </a:r>
            <a:r>
              <a:rPr lang="en-US" b="1" i="1" dirty="0" smtClean="0"/>
              <a:t>y</a:t>
            </a:r>
            <a:r>
              <a:rPr lang="ru-RU" b="1" i="1" dirty="0" smtClean="0"/>
              <a:t>=</a:t>
            </a:r>
            <a:r>
              <a:rPr lang="en-US" b="1" i="1" dirty="0" smtClean="0"/>
              <a:t>f</a:t>
            </a:r>
            <a:r>
              <a:rPr lang="ru-RU" b="1" i="1" dirty="0" smtClean="0"/>
              <a:t>(</a:t>
            </a:r>
            <a:r>
              <a:rPr lang="en-US" b="1" i="1" dirty="0" smtClean="0"/>
              <a:t>g</a:t>
            </a:r>
            <a:r>
              <a:rPr lang="ru-RU" b="1" i="1" dirty="0" smtClean="0"/>
              <a:t>(</a:t>
            </a:r>
            <a:r>
              <a:rPr lang="en-US" b="1" i="1" dirty="0" smtClean="0"/>
              <a:t>x</a:t>
            </a:r>
            <a:r>
              <a:rPr lang="ru-RU" b="1" i="1" dirty="0" smtClean="0"/>
              <a:t>))</a:t>
            </a:r>
            <a:r>
              <a:rPr lang="ru-RU" dirty="0" smtClean="0"/>
              <a:t>, </a:t>
            </a:r>
            <a:r>
              <a:rPr lang="ru-RU" dirty="0" smtClean="0"/>
              <a:t>тогда производная </a:t>
            </a:r>
            <a:r>
              <a:rPr lang="ru-RU" dirty="0" smtClean="0"/>
              <a:t>сложной функции </a:t>
            </a:r>
          </a:p>
          <a:p>
            <a:pPr algn="ctr">
              <a:buNone/>
            </a:pPr>
            <a:r>
              <a:rPr lang="en-US" b="1" i="1" dirty="0" smtClean="0"/>
              <a:t>y</a:t>
            </a:r>
            <a:r>
              <a:rPr lang="ru-RU" b="1" i="1" baseline="30000" dirty="0" smtClean="0"/>
              <a:t>'</a:t>
            </a:r>
            <a:r>
              <a:rPr lang="ru-RU" b="1" i="1" dirty="0" smtClean="0"/>
              <a:t>=</a:t>
            </a:r>
            <a:r>
              <a:rPr lang="en-US" b="1" i="1" dirty="0" smtClean="0"/>
              <a:t>f</a:t>
            </a:r>
            <a:r>
              <a:rPr lang="en-US" b="1" i="1" baseline="30000" dirty="0" smtClean="0"/>
              <a:t> </a:t>
            </a:r>
            <a:r>
              <a:rPr lang="ru-RU" b="1" i="1" baseline="30000" dirty="0" smtClean="0"/>
              <a:t>'</a:t>
            </a:r>
            <a:r>
              <a:rPr lang="ru-RU" b="1" i="1" dirty="0" smtClean="0"/>
              <a:t>(</a:t>
            </a:r>
            <a:r>
              <a:rPr lang="en-US" b="1" i="1" dirty="0" smtClean="0"/>
              <a:t>g</a:t>
            </a:r>
            <a:r>
              <a:rPr lang="ru-RU" b="1" i="1" dirty="0" smtClean="0"/>
              <a:t>(</a:t>
            </a:r>
            <a:r>
              <a:rPr lang="en-US" b="1" i="1" dirty="0" smtClean="0"/>
              <a:t>x</a:t>
            </a:r>
            <a:r>
              <a:rPr lang="ru-RU" b="1" i="1" dirty="0" smtClean="0"/>
              <a:t>))·</a:t>
            </a:r>
            <a:r>
              <a:rPr lang="en-US" b="1" i="1" dirty="0" smtClean="0"/>
              <a:t>g</a:t>
            </a:r>
            <a:r>
              <a:rPr lang="ru-RU" b="1" i="1" baseline="30000" dirty="0" smtClean="0"/>
              <a:t>'</a:t>
            </a:r>
            <a:r>
              <a:rPr lang="ru-RU" b="1" i="1" dirty="0" smtClean="0"/>
              <a:t>(</a:t>
            </a:r>
            <a:r>
              <a:rPr lang="en-US" b="1" i="1" dirty="0" smtClean="0"/>
              <a:t>x</a:t>
            </a:r>
            <a:r>
              <a:rPr lang="ru-RU" b="1" i="1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производная </a:t>
            </a:r>
            <a:r>
              <a:rPr lang="ru-RU" dirty="0" smtClean="0"/>
              <a:t>сложной функции берется по «правилу цепочки», т.е. сначала находится производная внешней функции, аргумент при этом не изменяется, а затем находят производную от ее </a:t>
            </a:r>
            <a:r>
              <a:rPr lang="ru-RU" dirty="0" smtClean="0"/>
              <a:t>аргумента.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 производную: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1)  </a:t>
            </a:r>
            <a:r>
              <a:rPr lang="en-US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h(x) = </a:t>
            </a:r>
            <a:r>
              <a:rPr lang="en-US" sz="4400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4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4x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2)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47872"/>
            <a:ext cx="4343400" cy="47244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3)</a:t>
            </a:r>
          </a:p>
          <a:p>
            <a:endParaRPr lang="ru-RU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4)</a:t>
            </a:r>
            <a:endParaRPr lang="ru-RU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631411"/>
            <a:ext cx="2857520" cy="1012035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21294" y="2285992"/>
            <a:ext cx="3491635" cy="857256"/>
          </a:xfrm>
          <a:prstGeom prst="rect">
            <a:avLst/>
          </a:prstGeom>
          <a:noFill/>
        </p:spPr>
      </p:pic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285852" y="3786189"/>
          <a:ext cx="3090530" cy="785819"/>
        </p:xfrm>
        <a:graphic>
          <a:graphicData uri="http://schemas.openxmlformats.org/presentationml/2006/ole">
            <p:oleObj spid="_x0000_s19457" name="Формула" r:id="rId5" imgW="965200" imgH="241300" progId="Equation.3">
              <p:embed/>
            </p:oleObj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01663"/>
            <a:ext cx="14927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628775"/>
            <a:ext cx="6697662" cy="604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100" b="1">
                <a:solidFill>
                  <a:srgbClr val="0070C0"/>
                </a:solidFill>
              </a:rPr>
              <a:t>1. Найдите производную функции.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950" y="11588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4000" b="1">
                <a:solidFill>
                  <a:srgbClr val="FF0000"/>
                </a:solidFill>
                <a:latin typeface="Comic Sans MS" pitchFamily="66" charset="0"/>
              </a:rPr>
              <a:t>Решение тренировочных  упражнений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2276475"/>
          <a:ext cx="8785225" cy="4289427"/>
        </p:xfrm>
        <a:graphic>
          <a:graphicData uri="http://schemas.openxmlformats.org/drawingml/2006/table">
            <a:tbl>
              <a:tblPr/>
              <a:tblGrid>
                <a:gridCol w="2305050"/>
                <a:gridCol w="2232025"/>
                <a:gridCol w="2159000"/>
                <a:gridCol w="20891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 2</a:t>
                      </a:r>
                      <a:r>
                        <a:rPr kumimoji="0" lang="ru-RU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 3</a:t>
                      </a:r>
                      <a:r>
                        <a:rPr kumimoji="0" lang="ru-RU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</a:t>
                      </a:r>
                      <a:r>
                        <a:rPr kumimoji="0" lang="ru-RU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+ 2</a:t>
                      </a:r>
                      <a:r>
                        <a:rPr kumimoji="0" lang="ru-RU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+π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(2-3</a:t>
                      </a:r>
                      <a:r>
                        <a:rPr kumimoji="0" lang="en-U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 (3</a:t>
                      </a:r>
                      <a:r>
                        <a:rPr kumimoji="0" lang="ru-RU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-1)</a:t>
                      </a:r>
                      <a:r>
                        <a:rPr kumimoji="0" lang="ru-RU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286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 5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tg</a:t>
                      </a:r>
                      <a:r>
                        <a:rPr kumimoji="0" lang="en-U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 1-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</a:t>
                      </a:r>
                      <a:r>
                        <a:rPr kumimoji="0" lang="en-U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286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ctg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</a:t>
                      </a:r>
                      <a:r>
                        <a:rPr kumimoji="0" lang="en-U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</a:t>
                      </a:r>
                      <a:r>
                        <a:rPr kumimoji="0" lang="en-U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</a:t>
                      </a:r>
                      <a:r>
                        <a:rPr kumimoji="0" lang="en-U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=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89803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508625" y="2420938"/>
          <a:ext cx="719138" cy="360362"/>
        </p:xfrm>
        <a:graphic>
          <a:graphicData uri="http://schemas.openxmlformats.org/presentationml/2006/ole">
            <p:oleObj spid="_x0000_s1026" name="Формула" r:id="rId3" imgW="457200" imgH="228600" progId="Equation.3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5435600" y="4508500"/>
          <a:ext cx="838200" cy="360363"/>
        </p:xfrm>
        <a:graphic>
          <a:graphicData uri="http://schemas.openxmlformats.org/presentationml/2006/ole">
            <p:oleObj spid="_x0000_s1027" name="Формула" r:id="rId4" imgW="533160" imgH="228600" progId="Equation.3">
              <p:embed/>
            </p:oleObj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5148263" y="5949950"/>
          <a:ext cx="1447800" cy="523875"/>
        </p:xfrm>
        <a:graphic>
          <a:graphicData uri="http://schemas.openxmlformats.org/presentationml/2006/ole">
            <p:oleObj spid="_x0000_s1028" name="Формула" r:id="rId5" imgW="1091880" imgH="393480" progId="Equation.3">
              <p:embed/>
            </p:oleObj>
          </a:graphicData>
        </a:graphic>
      </p:graphicFrame>
      <p:pic>
        <p:nvPicPr>
          <p:cNvPr id="1080" name="Picture 4" descr="AG00317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31113" y="188913"/>
            <a:ext cx="1512887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2987675" y="3068638"/>
          <a:ext cx="1377950" cy="279400"/>
        </p:xfrm>
        <a:graphic>
          <a:graphicData uri="http://schemas.openxmlformats.org/presentationml/2006/ole">
            <p:oleObj spid="_x0000_s1029" name="Формула" r:id="rId7" imgW="1002960" imgH="203040" progId="Equation.3">
              <p:embed/>
            </p:oleObj>
          </a:graphicData>
        </a:graphic>
      </p:graphicFrame>
      <p:graphicFrame>
        <p:nvGraphicFramePr>
          <p:cNvPr id="100364" name="Object 12"/>
          <p:cNvGraphicFramePr>
            <a:graphicFrameLocks noChangeAspect="1"/>
          </p:cNvGraphicFramePr>
          <p:nvPr/>
        </p:nvGraphicFramePr>
        <p:xfrm>
          <a:off x="3779838" y="2420938"/>
          <a:ext cx="220662" cy="287337"/>
        </p:xfrm>
        <a:graphic>
          <a:graphicData uri="http://schemas.openxmlformats.org/presentationml/2006/ole">
            <p:oleObj spid="_x0000_s1030" name="Формула" r:id="rId8" imgW="126720" imgH="164880" progId="Equation.3">
              <p:embed/>
            </p:oleObj>
          </a:graphicData>
        </a:graphic>
      </p:graphicFrame>
      <p:graphicFrame>
        <p:nvGraphicFramePr>
          <p:cNvPr id="100365" name="Object 13"/>
          <p:cNvGraphicFramePr>
            <a:graphicFrameLocks noChangeAspect="1"/>
          </p:cNvGraphicFramePr>
          <p:nvPr/>
        </p:nvGraphicFramePr>
        <p:xfrm>
          <a:off x="3563938" y="3789363"/>
          <a:ext cx="739775" cy="279400"/>
        </p:xfrm>
        <a:graphic>
          <a:graphicData uri="http://schemas.openxmlformats.org/presentationml/2006/ole">
            <p:oleObj spid="_x0000_s1031" name="Формула" r:id="rId9" imgW="469800" imgH="177480" progId="Equation.3">
              <p:embed/>
            </p:oleObj>
          </a:graphicData>
        </a:graphic>
      </p:graphicFrame>
      <p:graphicFrame>
        <p:nvGraphicFramePr>
          <p:cNvPr id="100366" name="Object 14"/>
          <p:cNvGraphicFramePr>
            <a:graphicFrameLocks noChangeAspect="1"/>
          </p:cNvGraphicFramePr>
          <p:nvPr/>
        </p:nvGraphicFramePr>
        <p:xfrm>
          <a:off x="3348038" y="4508500"/>
          <a:ext cx="919162" cy="279400"/>
        </p:xfrm>
        <a:graphic>
          <a:graphicData uri="http://schemas.openxmlformats.org/presentationml/2006/ole">
            <p:oleObj spid="_x0000_s1032" name="Формула" r:id="rId10" imgW="583920" imgH="177480" progId="Equation.3">
              <p:embed/>
            </p:oleObj>
          </a:graphicData>
        </a:graphic>
      </p:graphicFrame>
      <p:graphicFrame>
        <p:nvGraphicFramePr>
          <p:cNvPr id="100367" name="Object 15"/>
          <p:cNvGraphicFramePr>
            <a:graphicFrameLocks noChangeAspect="1"/>
          </p:cNvGraphicFramePr>
          <p:nvPr/>
        </p:nvGraphicFramePr>
        <p:xfrm>
          <a:off x="3563938" y="5373688"/>
          <a:ext cx="519112" cy="280987"/>
        </p:xfrm>
        <a:graphic>
          <a:graphicData uri="http://schemas.openxmlformats.org/presentationml/2006/ole">
            <p:oleObj spid="_x0000_s1033" name="Формула" r:id="rId11" imgW="330120" imgH="177480" progId="Equation.3">
              <p:embed/>
            </p:oleObj>
          </a:graphicData>
        </a:graphic>
      </p:graphicFrame>
      <p:graphicFrame>
        <p:nvGraphicFramePr>
          <p:cNvPr id="100368" name="Object 16"/>
          <p:cNvGraphicFramePr>
            <a:graphicFrameLocks noChangeAspect="1"/>
          </p:cNvGraphicFramePr>
          <p:nvPr/>
        </p:nvGraphicFramePr>
        <p:xfrm>
          <a:off x="3203575" y="6092825"/>
          <a:ext cx="1357313" cy="280988"/>
        </p:xfrm>
        <a:graphic>
          <a:graphicData uri="http://schemas.openxmlformats.org/presentationml/2006/ole">
            <p:oleObj spid="_x0000_s1034" name="Формула" r:id="rId12" imgW="863280" imgH="177480" progId="Equation.3">
              <p:embed/>
            </p:oleObj>
          </a:graphicData>
        </a:graphic>
      </p:graphicFrame>
      <p:graphicFrame>
        <p:nvGraphicFramePr>
          <p:cNvPr id="100369" name="Object 17"/>
          <p:cNvGraphicFramePr>
            <a:graphicFrameLocks noChangeAspect="1"/>
          </p:cNvGraphicFramePr>
          <p:nvPr/>
        </p:nvGraphicFramePr>
        <p:xfrm>
          <a:off x="7667625" y="2276475"/>
          <a:ext cx="879475" cy="660400"/>
        </p:xfrm>
        <a:graphic>
          <a:graphicData uri="http://schemas.openxmlformats.org/presentationml/2006/ole">
            <p:oleObj spid="_x0000_s1035" name="Формула" r:id="rId13" imgW="558720" imgH="419040" progId="Equation.3">
              <p:embed/>
            </p:oleObj>
          </a:graphicData>
        </a:graphic>
      </p:graphicFrame>
      <p:graphicFrame>
        <p:nvGraphicFramePr>
          <p:cNvPr id="100370" name="Object 18"/>
          <p:cNvGraphicFramePr>
            <a:graphicFrameLocks noChangeAspect="1"/>
          </p:cNvGraphicFramePr>
          <p:nvPr/>
        </p:nvGraphicFramePr>
        <p:xfrm>
          <a:off x="7308850" y="3068638"/>
          <a:ext cx="1419225" cy="320675"/>
        </p:xfrm>
        <a:graphic>
          <a:graphicData uri="http://schemas.openxmlformats.org/presentationml/2006/ole">
            <p:oleObj spid="_x0000_s1036" name="Формула" r:id="rId14" imgW="901440" imgH="203040" progId="Equation.3">
              <p:embed/>
            </p:oleObj>
          </a:graphicData>
        </a:graphic>
      </p:graphicFrame>
      <p:graphicFrame>
        <p:nvGraphicFramePr>
          <p:cNvPr id="100371" name="Object 19"/>
          <p:cNvGraphicFramePr>
            <a:graphicFrameLocks noChangeAspect="1"/>
          </p:cNvGraphicFramePr>
          <p:nvPr/>
        </p:nvGraphicFramePr>
        <p:xfrm>
          <a:off x="7667625" y="3573463"/>
          <a:ext cx="690563" cy="641350"/>
        </p:xfrm>
        <a:graphic>
          <a:graphicData uri="http://schemas.openxmlformats.org/presentationml/2006/ole">
            <p:oleObj spid="_x0000_s1037" name="Формула" r:id="rId15" imgW="393480" imgH="406080" progId="Equation.3">
              <p:embed/>
            </p:oleObj>
          </a:graphicData>
        </a:graphic>
      </p:graphicFrame>
      <p:graphicFrame>
        <p:nvGraphicFramePr>
          <p:cNvPr id="100372" name="Object 20"/>
          <p:cNvGraphicFramePr>
            <a:graphicFrameLocks noChangeAspect="1"/>
          </p:cNvGraphicFramePr>
          <p:nvPr/>
        </p:nvGraphicFramePr>
        <p:xfrm>
          <a:off x="7667625" y="4365625"/>
          <a:ext cx="819150" cy="660400"/>
        </p:xfrm>
        <a:graphic>
          <a:graphicData uri="http://schemas.openxmlformats.org/presentationml/2006/ole">
            <p:oleObj spid="_x0000_s1038" name="Формула" r:id="rId16" imgW="520560" imgH="419040" progId="Equation.3">
              <p:embed/>
            </p:oleObj>
          </a:graphicData>
        </a:graphic>
      </p:graphicFrame>
      <p:graphicFrame>
        <p:nvGraphicFramePr>
          <p:cNvPr id="100373" name="Object 21"/>
          <p:cNvGraphicFramePr>
            <a:graphicFrameLocks noChangeAspect="1"/>
          </p:cNvGraphicFramePr>
          <p:nvPr/>
        </p:nvGraphicFramePr>
        <p:xfrm>
          <a:off x="7308850" y="5157788"/>
          <a:ext cx="1300163" cy="663575"/>
        </p:xfrm>
        <a:graphic>
          <a:graphicData uri="http://schemas.openxmlformats.org/presentationml/2006/ole">
            <p:oleObj spid="_x0000_s1039" name="Формула" r:id="rId17" imgW="825480" imgH="419040" progId="Equation.3">
              <p:embed/>
            </p:oleObj>
          </a:graphicData>
        </a:graphic>
      </p:graphicFrame>
      <p:graphicFrame>
        <p:nvGraphicFramePr>
          <p:cNvPr id="100374" name="Object 22"/>
          <p:cNvGraphicFramePr>
            <a:graphicFrameLocks noChangeAspect="1"/>
          </p:cNvGraphicFramePr>
          <p:nvPr/>
        </p:nvGraphicFramePr>
        <p:xfrm>
          <a:off x="7596188" y="6021388"/>
          <a:ext cx="939800" cy="320675"/>
        </p:xfrm>
        <a:graphic>
          <a:graphicData uri="http://schemas.openxmlformats.org/presentationml/2006/ole">
            <p:oleObj spid="_x0000_s1040" name="Формула" r:id="rId18" imgW="596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1571604" y="1046440"/>
            <a:ext cx="635798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§28(3); №28.34(в, г); №28.35(в, г); №28.36 - №28.39.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251</TotalTime>
  <Words>371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Трек</vt:lpstr>
      <vt:lpstr>Формула</vt:lpstr>
      <vt:lpstr>Слайд 1</vt:lpstr>
      <vt:lpstr>Слайд 2</vt:lpstr>
      <vt:lpstr>УСТНО: Вычислите производную следующих функций:</vt:lpstr>
      <vt:lpstr>Сложная функция </vt:lpstr>
      <vt:lpstr>Найдите  производную: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Mama</cp:lastModifiedBy>
  <cp:revision>30</cp:revision>
  <dcterms:created xsi:type="dcterms:W3CDTF">2010-03-27T09:34:20Z</dcterms:created>
  <dcterms:modified xsi:type="dcterms:W3CDTF">2016-11-27T16:21:00Z</dcterms:modified>
</cp:coreProperties>
</file>